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97" r:id="rId4"/>
    <p:sldId id="398" r:id="rId5"/>
    <p:sldId id="409" r:id="rId6"/>
    <p:sldId id="400" r:id="rId7"/>
    <p:sldId id="401" r:id="rId8"/>
    <p:sldId id="402" r:id="rId9"/>
    <p:sldId id="404" r:id="rId10"/>
    <p:sldId id="405" r:id="rId11"/>
    <p:sldId id="407" r:id="rId12"/>
    <p:sldId id="408" r:id="rId13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ŞÜKRAN KESKİN GÜRBÜZ" initials="ŞKG" lastIdx="2" clrIdx="0">
    <p:extLst>
      <p:ext uri="{19B8F6BF-5375-455C-9EA6-DF929625EA0E}">
        <p15:presenceInfo xmlns:p15="http://schemas.microsoft.com/office/powerpoint/2012/main" userId="S-1-5-21-2627283118-3684124294-55272218-49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0AFFB"/>
    <a:srgbClr val="D2D0FF"/>
    <a:srgbClr val="C6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ABC91-5756-49C5-83FB-F2B927DAD3E5}" type="doc">
      <dgm:prSet loTypeId="urn:microsoft.com/office/officeart/2005/8/layout/hProcess9" loCatId="process" qsTypeId="urn:microsoft.com/office/officeart/2005/8/quickstyle/simple1" qsCatId="simple" csTypeId="urn:microsoft.com/office/officeart/2005/8/colors/accent5_1" csCatId="accent5" phldr="1"/>
      <dgm:spPr/>
    </dgm:pt>
    <dgm:pt modelId="{BBBDBE8B-592E-47CC-9C1B-99F757FE8F4E}">
      <dgm:prSet phldrT="[Metin]"/>
      <dgm:spPr/>
      <dgm:t>
        <a:bodyPr/>
        <a:lstStyle/>
        <a:p>
          <a:r>
            <a:rPr lang="tr-TR" b="1" dirty="0">
              <a:solidFill>
                <a:srgbClr val="E61F4F"/>
              </a:solidFill>
            </a:rPr>
            <a:t>Sigara izmaritleri, dünyadaki en yaygın atıktır. </a:t>
          </a:r>
          <a:endParaRPr lang="tr-TR" dirty="0"/>
        </a:p>
      </dgm:t>
    </dgm:pt>
    <dgm:pt modelId="{234FE0D9-E759-4CA4-8543-7D174C4A4074}" type="parTrans" cxnId="{EC678071-AAD7-4205-8A2B-0424B4380242}">
      <dgm:prSet/>
      <dgm:spPr/>
      <dgm:t>
        <a:bodyPr/>
        <a:lstStyle/>
        <a:p>
          <a:endParaRPr lang="tr-TR"/>
        </a:p>
      </dgm:t>
    </dgm:pt>
    <dgm:pt modelId="{A8915D5C-30EF-46E3-9D4D-AB3F6B919960}" type="sibTrans" cxnId="{EC678071-AAD7-4205-8A2B-0424B4380242}">
      <dgm:prSet/>
      <dgm:spPr/>
      <dgm:t>
        <a:bodyPr/>
        <a:lstStyle/>
        <a:p>
          <a:endParaRPr lang="tr-TR"/>
        </a:p>
      </dgm:t>
    </dgm:pt>
    <dgm:pt modelId="{BDA6EDCD-32BA-46F0-8981-09C802624747}">
      <dgm:prSet phldrT="[Metin]"/>
      <dgm:spPr/>
      <dgm:t>
        <a:bodyPr/>
        <a:lstStyle/>
        <a:p>
          <a:r>
            <a:rPr lang="tr-TR" b="1" dirty="0">
              <a:solidFill>
                <a:srgbClr val="E61F4F"/>
              </a:solidFill>
            </a:rPr>
            <a:t>Doğaya atılan sigara izmaritleri orman yangınlarının en büyük sebeplerinden biridir. </a:t>
          </a:r>
        </a:p>
        <a:p>
          <a:endParaRPr lang="tr-TR" dirty="0"/>
        </a:p>
      </dgm:t>
    </dgm:pt>
    <dgm:pt modelId="{D1675217-0D13-4163-AB62-76624EEBB17C}" type="parTrans" cxnId="{647E856E-2278-40F5-8C2A-FEF874B0729D}">
      <dgm:prSet/>
      <dgm:spPr/>
      <dgm:t>
        <a:bodyPr/>
        <a:lstStyle/>
        <a:p>
          <a:endParaRPr lang="tr-TR"/>
        </a:p>
      </dgm:t>
    </dgm:pt>
    <dgm:pt modelId="{A38925B8-87D3-4FE1-BF07-B49117D4CCE9}" type="sibTrans" cxnId="{647E856E-2278-40F5-8C2A-FEF874B0729D}">
      <dgm:prSet/>
      <dgm:spPr/>
      <dgm:t>
        <a:bodyPr/>
        <a:lstStyle/>
        <a:p>
          <a:endParaRPr lang="tr-TR"/>
        </a:p>
      </dgm:t>
    </dgm:pt>
    <dgm:pt modelId="{CF1E70B9-F263-44D7-B0B0-BED926A4012C}">
      <dgm:prSet phldrT="[Metin]"/>
      <dgm:spPr/>
      <dgm:t>
        <a:bodyPr/>
        <a:lstStyle/>
        <a:p>
          <a:r>
            <a:rPr lang="tr-TR" b="1" dirty="0">
              <a:solidFill>
                <a:srgbClr val="E61F4F"/>
              </a:solidFill>
            </a:rPr>
            <a:t>Sigara izmaritleri </a:t>
          </a:r>
        </a:p>
        <a:p>
          <a:r>
            <a:rPr lang="tr-TR" b="1" dirty="0">
              <a:solidFill>
                <a:srgbClr val="E61F4F"/>
              </a:solidFill>
            </a:rPr>
            <a:t>ASLA</a:t>
          </a:r>
        </a:p>
        <a:p>
          <a:r>
            <a:rPr lang="tr-TR" b="1" dirty="0">
              <a:solidFill>
                <a:srgbClr val="E61F4F"/>
              </a:solidFill>
            </a:rPr>
            <a:t>doğada tamamen yok olmaz. </a:t>
          </a:r>
          <a:endParaRPr lang="tr-TR" dirty="0"/>
        </a:p>
      </dgm:t>
    </dgm:pt>
    <dgm:pt modelId="{ADAA1CBB-3180-47C7-848D-B2BC552C10DC}" type="parTrans" cxnId="{EF11A75A-376C-4A1C-A591-EAF2F7DADAE8}">
      <dgm:prSet/>
      <dgm:spPr/>
      <dgm:t>
        <a:bodyPr/>
        <a:lstStyle/>
        <a:p>
          <a:endParaRPr lang="tr-TR"/>
        </a:p>
      </dgm:t>
    </dgm:pt>
    <dgm:pt modelId="{219A24DB-0303-4C72-B4D0-E78444D1E423}" type="sibTrans" cxnId="{EF11A75A-376C-4A1C-A591-EAF2F7DADAE8}">
      <dgm:prSet/>
      <dgm:spPr/>
      <dgm:t>
        <a:bodyPr/>
        <a:lstStyle/>
        <a:p>
          <a:endParaRPr lang="tr-TR"/>
        </a:p>
      </dgm:t>
    </dgm:pt>
    <dgm:pt modelId="{59F8FAC5-1DD9-44D4-B465-4884A6BC9EE2}" type="pres">
      <dgm:prSet presAssocID="{8EAABC91-5756-49C5-83FB-F2B927DAD3E5}" presName="CompostProcess" presStyleCnt="0">
        <dgm:presLayoutVars>
          <dgm:dir/>
          <dgm:resizeHandles val="exact"/>
        </dgm:presLayoutVars>
      </dgm:prSet>
      <dgm:spPr/>
    </dgm:pt>
    <dgm:pt modelId="{CEA3C0D7-6520-4F54-B383-E863029F2105}" type="pres">
      <dgm:prSet presAssocID="{8EAABC91-5756-49C5-83FB-F2B927DAD3E5}" presName="arrow" presStyleLbl="bgShp" presStyleIdx="0" presStyleCnt="1"/>
      <dgm:spPr/>
    </dgm:pt>
    <dgm:pt modelId="{DC26DFA1-9205-4A3F-AEEE-E9F926251FA8}" type="pres">
      <dgm:prSet presAssocID="{8EAABC91-5756-49C5-83FB-F2B927DAD3E5}" presName="linearProcess" presStyleCnt="0"/>
      <dgm:spPr/>
    </dgm:pt>
    <dgm:pt modelId="{6A3891F4-41AD-4CA9-AAB6-32733FAAAC04}" type="pres">
      <dgm:prSet presAssocID="{BBBDBE8B-592E-47CC-9C1B-99F757FE8F4E}" presName="textNode" presStyleLbl="node1" presStyleIdx="0" presStyleCnt="3" custScaleY="122232">
        <dgm:presLayoutVars>
          <dgm:bulletEnabled val="1"/>
        </dgm:presLayoutVars>
      </dgm:prSet>
      <dgm:spPr/>
    </dgm:pt>
    <dgm:pt modelId="{BC9DC586-9A9A-4C53-BAD6-428C53B83E79}" type="pres">
      <dgm:prSet presAssocID="{A8915D5C-30EF-46E3-9D4D-AB3F6B919960}" presName="sibTrans" presStyleCnt="0"/>
      <dgm:spPr/>
    </dgm:pt>
    <dgm:pt modelId="{0185818F-1761-45C4-9A12-5C7BF3723F74}" type="pres">
      <dgm:prSet presAssocID="{BDA6EDCD-32BA-46F0-8981-09C802624747}" presName="textNode" presStyleLbl="node1" presStyleIdx="1" presStyleCnt="3" custScaleY="122232">
        <dgm:presLayoutVars>
          <dgm:bulletEnabled val="1"/>
        </dgm:presLayoutVars>
      </dgm:prSet>
      <dgm:spPr/>
    </dgm:pt>
    <dgm:pt modelId="{8095B62B-9A67-4BFD-AFB9-C3A86FB1CB6D}" type="pres">
      <dgm:prSet presAssocID="{A38925B8-87D3-4FE1-BF07-B49117D4CCE9}" presName="sibTrans" presStyleCnt="0"/>
      <dgm:spPr/>
    </dgm:pt>
    <dgm:pt modelId="{A5AEC042-6FAF-4F95-9350-3C177E658360}" type="pres">
      <dgm:prSet presAssocID="{CF1E70B9-F263-44D7-B0B0-BED926A4012C}" presName="textNode" presStyleLbl="node1" presStyleIdx="2" presStyleCnt="3" custScaleY="122232">
        <dgm:presLayoutVars>
          <dgm:bulletEnabled val="1"/>
        </dgm:presLayoutVars>
      </dgm:prSet>
      <dgm:spPr/>
    </dgm:pt>
  </dgm:ptLst>
  <dgm:cxnLst>
    <dgm:cxn modelId="{EF11A75A-376C-4A1C-A591-EAF2F7DADAE8}" srcId="{8EAABC91-5756-49C5-83FB-F2B927DAD3E5}" destId="{CF1E70B9-F263-44D7-B0B0-BED926A4012C}" srcOrd="2" destOrd="0" parTransId="{ADAA1CBB-3180-47C7-848D-B2BC552C10DC}" sibTransId="{219A24DB-0303-4C72-B4D0-E78444D1E423}"/>
    <dgm:cxn modelId="{647E856E-2278-40F5-8C2A-FEF874B0729D}" srcId="{8EAABC91-5756-49C5-83FB-F2B927DAD3E5}" destId="{BDA6EDCD-32BA-46F0-8981-09C802624747}" srcOrd="1" destOrd="0" parTransId="{D1675217-0D13-4163-AB62-76624EEBB17C}" sibTransId="{A38925B8-87D3-4FE1-BF07-B49117D4CCE9}"/>
    <dgm:cxn modelId="{EC678071-AAD7-4205-8A2B-0424B4380242}" srcId="{8EAABC91-5756-49C5-83FB-F2B927DAD3E5}" destId="{BBBDBE8B-592E-47CC-9C1B-99F757FE8F4E}" srcOrd="0" destOrd="0" parTransId="{234FE0D9-E759-4CA4-8543-7D174C4A4074}" sibTransId="{A8915D5C-30EF-46E3-9D4D-AB3F6B919960}"/>
    <dgm:cxn modelId="{D79E0281-87FF-4F0A-A04C-70B3E4A784BF}" type="presOf" srcId="{BBBDBE8B-592E-47CC-9C1B-99F757FE8F4E}" destId="{6A3891F4-41AD-4CA9-AAB6-32733FAAAC04}" srcOrd="0" destOrd="0" presId="urn:microsoft.com/office/officeart/2005/8/layout/hProcess9"/>
    <dgm:cxn modelId="{BF7C728F-6153-4B9E-BF86-8174AACDAFDE}" type="presOf" srcId="{8EAABC91-5756-49C5-83FB-F2B927DAD3E5}" destId="{59F8FAC5-1DD9-44D4-B465-4884A6BC9EE2}" srcOrd="0" destOrd="0" presId="urn:microsoft.com/office/officeart/2005/8/layout/hProcess9"/>
    <dgm:cxn modelId="{343C1FC9-8DD1-4BE0-8EA8-A2191D46AAF6}" type="presOf" srcId="{BDA6EDCD-32BA-46F0-8981-09C802624747}" destId="{0185818F-1761-45C4-9A12-5C7BF3723F74}" srcOrd="0" destOrd="0" presId="urn:microsoft.com/office/officeart/2005/8/layout/hProcess9"/>
    <dgm:cxn modelId="{B11D1DFB-4C3D-4F09-A11D-4231152C2903}" type="presOf" srcId="{CF1E70B9-F263-44D7-B0B0-BED926A4012C}" destId="{A5AEC042-6FAF-4F95-9350-3C177E658360}" srcOrd="0" destOrd="0" presId="urn:microsoft.com/office/officeart/2005/8/layout/hProcess9"/>
    <dgm:cxn modelId="{72BCEF4F-70B2-40C8-9BF4-161BBE164941}" type="presParOf" srcId="{59F8FAC5-1DD9-44D4-B465-4884A6BC9EE2}" destId="{CEA3C0D7-6520-4F54-B383-E863029F2105}" srcOrd="0" destOrd="0" presId="urn:microsoft.com/office/officeart/2005/8/layout/hProcess9"/>
    <dgm:cxn modelId="{3549B1CB-6E84-4AC2-801C-784A858F4021}" type="presParOf" srcId="{59F8FAC5-1DD9-44D4-B465-4884A6BC9EE2}" destId="{DC26DFA1-9205-4A3F-AEEE-E9F926251FA8}" srcOrd="1" destOrd="0" presId="urn:microsoft.com/office/officeart/2005/8/layout/hProcess9"/>
    <dgm:cxn modelId="{F5D325B9-EA94-4C78-8D7D-3F0DF1EE4A9B}" type="presParOf" srcId="{DC26DFA1-9205-4A3F-AEEE-E9F926251FA8}" destId="{6A3891F4-41AD-4CA9-AAB6-32733FAAAC04}" srcOrd="0" destOrd="0" presId="urn:microsoft.com/office/officeart/2005/8/layout/hProcess9"/>
    <dgm:cxn modelId="{22999F65-72A0-4166-A4E6-B5E971950C44}" type="presParOf" srcId="{DC26DFA1-9205-4A3F-AEEE-E9F926251FA8}" destId="{BC9DC586-9A9A-4C53-BAD6-428C53B83E79}" srcOrd="1" destOrd="0" presId="urn:microsoft.com/office/officeart/2005/8/layout/hProcess9"/>
    <dgm:cxn modelId="{1B3C6D3A-B58E-46FF-8430-B8B57AE6D0F2}" type="presParOf" srcId="{DC26DFA1-9205-4A3F-AEEE-E9F926251FA8}" destId="{0185818F-1761-45C4-9A12-5C7BF3723F74}" srcOrd="2" destOrd="0" presId="urn:microsoft.com/office/officeart/2005/8/layout/hProcess9"/>
    <dgm:cxn modelId="{716466FE-9C92-41FE-AE1D-60A4162A0523}" type="presParOf" srcId="{DC26DFA1-9205-4A3F-AEEE-E9F926251FA8}" destId="{8095B62B-9A67-4BFD-AFB9-C3A86FB1CB6D}" srcOrd="3" destOrd="0" presId="urn:microsoft.com/office/officeart/2005/8/layout/hProcess9"/>
    <dgm:cxn modelId="{B825C637-2A89-476A-8F7D-455DD9D7C006}" type="presParOf" srcId="{DC26DFA1-9205-4A3F-AEEE-E9F926251FA8}" destId="{A5AEC042-6FAF-4F95-9350-3C177E65836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2F343-0960-4F27-8775-168C0014371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AE32ADF6-9552-46D4-8897-0A038CB53D40}" type="pres">
      <dgm:prSet presAssocID="{6A42F343-0960-4F27-8775-168C00143717}" presName="Name0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54835308-FA57-47D3-8A19-E7131F5E28E3}" type="presOf" srcId="{6A42F343-0960-4F27-8775-168C00143717}" destId="{AE32ADF6-9552-46D4-8897-0A038CB53D40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3C0D7-6520-4F54-B383-E863029F2105}">
      <dsp:nvSpPr>
        <dsp:cNvPr id="0" name=""/>
        <dsp:cNvSpPr/>
      </dsp:nvSpPr>
      <dsp:spPr>
        <a:xfrm>
          <a:off x="316973" y="0"/>
          <a:ext cx="3592372" cy="411095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891F4-41AD-4CA9-AAB6-32733FAAAC04}">
      <dsp:nvSpPr>
        <dsp:cNvPr id="0" name=""/>
        <dsp:cNvSpPr/>
      </dsp:nvSpPr>
      <dsp:spPr>
        <a:xfrm>
          <a:off x="4539" y="1050495"/>
          <a:ext cx="1360346" cy="2009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>
              <a:solidFill>
                <a:srgbClr val="E61F4F"/>
              </a:solidFill>
            </a:rPr>
            <a:t>Sigara izmaritleri, dünyadaki en yaygın atıktır. </a:t>
          </a:r>
          <a:endParaRPr lang="tr-TR" sz="1300" kern="1200" dirty="0"/>
        </a:p>
      </dsp:txBody>
      <dsp:txXfrm>
        <a:off x="70946" y="1116902"/>
        <a:ext cx="1227532" cy="1877145"/>
      </dsp:txXfrm>
    </dsp:sp>
    <dsp:sp modelId="{0185818F-1761-45C4-9A12-5C7BF3723F74}">
      <dsp:nvSpPr>
        <dsp:cNvPr id="0" name=""/>
        <dsp:cNvSpPr/>
      </dsp:nvSpPr>
      <dsp:spPr>
        <a:xfrm>
          <a:off x="1432986" y="1050495"/>
          <a:ext cx="1360346" cy="2009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>
              <a:solidFill>
                <a:srgbClr val="E61F4F"/>
              </a:solidFill>
            </a:rPr>
            <a:t>Doğaya atılan sigara izmaritleri orman yangınlarının en büyük sebeplerinden biridir.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300" kern="1200" dirty="0"/>
        </a:p>
      </dsp:txBody>
      <dsp:txXfrm>
        <a:off x="1499393" y="1116902"/>
        <a:ext cx="1227532" cy="1877145"/>
      </dsp:txXfrm>
    </dsp:sp>
    <dsp:sp modelId="{A5AEC042-6FAF-4F95-9350-3C177E658360}">
      <dsp:nvSpPr>
        <dsp:cNvPr id="0" name=""/>
        <dsp:cNvSpPr/>
      </dsp:nvSpPr>
      <dsp:spPr>
        <a:xfrm>
          <a:off x="2861433" y="1050495"/>
          <a:ext cx="1360346" cy="2009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>
              <a:solidFill>
                <a:srgbClr val="E61F4F"/>
              </a:solidFill>
            </a:rPr>
            <a:t>Sigara izmaritleri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>
              <a:solidFill>
                <a:srgbClr val="E61F4F"/>
              </a:solidFill>
            </a:rPr>
            <a:t>ASLA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>
              <a:solidFill>
                <a:srgbClr val="E61F4F"/>
              </a:solidFill>
            </a:rPr>
            <a:t>doğada tamamen yok olmaz. </a:t>
          </a:r>
          <a:endParaRPr lang="tr-TR" sz="1300" kern="1200" dirty="0"/>
        </a:p>
      </dsp:txBody>
      <dsp:txXfrm>
        <a:off x="2927840" y="1116902"/>
        <a:ext cx="1227532" cy="1877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E308B-7438-4C07-9EBB-EBC8A3623E70}" type="datetimeFigureOut">
              <a:rPr lang="tr-TR" smtClean="0"/>
              <a:t>9.09.2021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041EB-5685-45CC-ACD7-CE67098C27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44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EB6C-1411-A149-A0EC-B14D929E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92BC0-552E-8A4F-80CA-4C78F7580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AD3-2660-1648-A873-9FC78511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9.09.2021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56ACE-CED1-2246-908D-ABE724B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59D9-82B3-1B42-8CB3-30B4C3BF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9615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6761-7872-C44C-930B-C16FAAE0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7692E-2DE0-9E46-B5C9-51683C0A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AD8D3-87F7-0044-BC67-AC9C295F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9.09.2021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5C22-D284-CB4C-BCB0-D046CD4A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4B2A-B490-6E44-8B1A-D561D6E7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7734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1731E-EB23-7641-8DEC-665F9DADD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576D1-4616-6B44-BC14-08DE0DE05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419D-9AF8-4143-B889-0F58DD9D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9.09.2021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07DC-D41C-B442-BE9D-08E011A1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A4B2-C36D-854A-9811-44889687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2239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08DB-30E7-6D40-9393-B0A4920F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090B-D058-9E46-A081-FA647843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B3F2-410E-F24C-845F-D65BEB97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9.09.2021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1D7EB-8F55-E545-9320-4A30C8D6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A7D2-B472-E649-93B6-7395572A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798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F9F0-8A28-AB4C-8C4F-BC3FA4F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10383-C8F1-9D44-9F7F-72FFAFAD7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64A2-CA03-4E4C-AD44-B593210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9.09.2021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BD0D-398A-4245-9890-4BF2292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0182-B7A0-5640-8F48-EA31AE1C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798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B82F-89C1-B745-92BC-13B261C2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4845-1220-8249-81E3-C857DC54F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1C4B0-D7F3-2B45-AB8D-FB658335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7E44-1ED7-B746-B09A-4E8E2BD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9.09.2021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B49D1-A92D-2F42-8513-5317FF4B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90BAB-A733-5947-933F-748214A8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9775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4FFC-8ADB-B548-A6AA-D786A382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B2B86-714E-9449-A21B-C1E7ADEC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9F27-65D3-B44D-ADFC-9194EC7CE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9A275-5820-7C4C-B9F5-A1B5F3439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98B24-4375-0D4A-8CE5-04F577FBA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B4FAD-E363-4046-A917-ACA654DF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9.09.2021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6ABA5-0ED8-AE44-A122-ED6C8AAF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2A5CB-D5DB-9849-86E1-46FEC970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24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6D3E-1CD4-DF4D-8333-317C4911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F528E-2ECC-D742-8D57-824E7889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9.09.2021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E60F1-75F7-A845-BFDE-F3F908D2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68157-B90C-0043-9AA0-4ACCB9FA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4214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B0890-F76A-D144-8FA8-7DAEBF73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9.09.2021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63531-4F69-0844-B63C-1B28BF8F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02028-A0BF-B446-B736-2DBF95E0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174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B47-4085-9649-9B2C-7181847E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7035-BEC5-8144-A728-9DF2ACFF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0F05F-A384-FF4C-BBFA-76B8D1793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078DB-5A01-7A4B-82A5-D2B9D56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9.09.2021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D09C7-66C5-8441-B4C9-182C851D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E78E5-586B-9D45-954B-19A6CC05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365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AA8B-915C-774B-8CCF-BA56D35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C36D1-210A-BB4C-A58D-56939621D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952FD-3EDE-E74B-A643-4191E6367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60DD4-617A-9340-AE1F-39420B68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9.09.2021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7537B-6C3E-C04D-948E-7CD037AC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12B16-9584-0841-AD28-D3AC0EC9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4878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5D727-9100-3F40-AABD-9EAB22C5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FD711-D792-784D-ABCB-D6B7A3A53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E94D1-04D9-5E4C-939E-F6F2C3B6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85B2-4808-3A4D-BB68-A2E73C370163}" type="datetimeFigureOut">
              <a:rPr lang="en-TR" smtClean="0"/>
              <a:t>9.09.2021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2AEAC-5AAF-2647-83B8-CFA6462DC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3859-E1E1-1345-A40A-0D1D639C3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26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382949" y="3093282"/>
            <a:ext cx="4064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TÜTÜN KULLANIMI</a:t>
            </a:r>
          </a:p>
          <a:p>
            <a:r>
              <a:rPr lang="tr-TR" sz="2800" i="1" dirty="0">
                <a:solidFill>
                  <a:srgbClr val="0070C0"/>
                </a:solidFill>
              </a:rPr>
              <a:t>(Ortaokul) </a:t>
            </a:r>
          </a:p>
        </p:txBody>
      </p:sp>
    </p:spTree>
    <p:extLst>
      <p:ext uri="{BB962C8B-B14F-4D97-AF65-F5344CB8AC3E}">
        <p14:creationId xmlns:p14="http://schemas.microsoft.com/office/powerpoint/2010/main" val="387207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6" y="52539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7796E59-403E-48FB-9BC5-65FA87593EAF}"/>
              </a:ext>
            </a:extLst>
          </p:cNvPr>
          <p:cNvSpPr txBox="1"/>
          <p:nvPr/>
        </p:nvSpPr>
        <p:spPr>
          <a:xfrm>
            <a:off x="7097086" y="3296873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Rectangle 45">
            <a:extLst>
              <a:ext uri="{FF2B5EF4-FFF2-40B4-BE49-F238E27FC236}">
                <a16:creationId xmlns:a16="http://schemas.microsoft.com/office/drawing/2014/main" id="{7286BA13-BEBF-4817-83AA-E70B9D556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138" y="2320648"/>
            <a:ext cx="3003550" cy="1106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DD2B60C3-FF3C-44FF-A795-E46C54281D64}"/>
              </a:ext>
            </a:extLst>
          </p:cNvPr>
          <p:cNvGraphicFramePr/>
          <p:nvPr/>
        </p:nvGraphicFramePr>
        <p:xfrm>
          <a:off x="2661175" y="2014253"/>
          <a:ext cx="6029820" cy="350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Resim 15">
            <a:extLst>
              <a:ext uri="{FF2B5EF4-FFF2-40B4-BE49-F238E27FC236}">
                <a16:creationId xmlns:a16="http://schemas.microsoft.com/office/drawing/2014/main" id="{18E6AB80-87AE-477D-B0B1-D582A183E8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745" y="1932705"/>
            <a:ext cx="3457900" cy="3467000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B84062C2-780A-40B5-9CEF-25C755359EBE}"/>
              </a:ext>
            </a:extLst>
          </p:cNvPr>
          <p:cNvSpPr/>
          <p:nvPr/>
        </p:nvSpPr>
        <p:spPr>
          <a:xfrm>
            <a:off x="2481943" y="3094412"/>
            <a:ext cx="7006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231F20"/>
                </a:solidFill>
              </a:rPr>
              <a:t>Sana uzatılan sigaraya </a:t>
            </a:r>
            <a:r>
              <a:rPr lang="tr-TR" sz="2800" b="1" u="sng" dirty="0">
                <a:solidFill>
                  <a:srgbClr val="231F20"/>
                </a:solidFill>
              </a:rPr>
              <a:t>bir kere </a:t>
            </a:r>
            <a:r>
              <a:rPr lang="tr-TR" sz="2800" b="1" dirty="0">
                <a:solidFill>
                  <a:srgbClr val="E61F4F"/>
                </a:solidFill>
              </a:rPr>
              <a:t>hayır</a:t>
            </a:r>
            <a:r>
              <a:rPr lang="tr-TR" sz="2800" b="1" dirty="0">
                <a:solidFill>
                  <a:srgbClr val="231F20"/>
                </a:solidFill>
              </a:rPr>
              <a:t> dersen,</a:t>
            </a:r>
          </a:p>
          <a:p>
            <a:pPr algn="ctr"/>
            <a:r>
              <a:rPr lang="tr-TR" sz="2800" b="1" dirty="0">
                <a:solidFill>
                  <a:srgbClr val="231F20"/>
                </a:solidFill>
              </a:rPr>
              <a:t>daha sonrakilere de </a:t>
            </a:r>
            <a:r>
              <a:rPr lang="tr-TR" sz="2800" b="1" dirty="0">
                <a:solidFill>
                  <a:srgbClr val="E61F4F"/>
                </a:solidFill>
              </a:rPr>
              <a:t>hayır </a:t>
            </a:r>
            <a:r>
              <a:rPr lang="tr-TR" sz="2800" b="1" dirty="0">
                <a:solidFill>
                  <a:srgbClr val="231F20"/>
                </a:solidFill>
              </a:rPr>
              <a:t>dersin.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3E9E1E1-EDAB-4A18-BE3F-3C506C5955BA}"/>
              </a:ext>
            </a:extLst>
          </p:cNvPr>
          <p:cNvSpPr txBox="1"/>
          <p:nvPr/>
        </p:nvSpPr>
        <p:spPr>
          <a:xfrm>
            <a:off x="3540905" y="2261760"/>
            <a:ext cx="483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E61F4F"/>
                </a:solidFill>
              </a:rPr>
              <a:t>HAYIR!</a:t>
            </a:r>
          </a:p>
        </p:txBody>
      </p:sp>
    </p:spTree>
    <p:extLst>
      <p:ext uri="{BB962C8B-B14F-4D97-AF65-F5344CB8AC3E}">
        <p14:creationId xmlns:p14="http://schemas.microsoft.com/office/powerpoint/2010/main" val="25451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5" y="16681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7796E59-403E-48FB-9BC5-65FA87593EAF}"/>
              </a:ext>
            </a:extLst>
          </p:cNvPr>
          <p:cNvSpPr txBox="1"/>
          <p:nvPr/>
        </p:nvSpPr>
        <p:spPr>
          <a:xfrm>
            <a:off x="7097086" y="3296873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Rectangle 45">
            <a:extLst>
              <a:ext uri="{FF2B5EF4-FFF2-40B4-BE49-F238E27FC236}">
                <a16:creationId xmlns:a16="http://schemas.microsoft.com/office/drawing/2014/main" id="{7286BA13-BEBF-4817-83AA-E70B9D556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138" y="2320648"/>
            <a:ext cx="3003550" cy="1106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3E9E1E1-EDAB-4A18-BE3F-3C506C5955BA}"/>
              </a:ext>
            </a:extLst>
          </p:cNvPr>
          <p:cNvSpPr txBox="1"/>
          <p:nvPr/>
        </p:nvSpPr>
        <p:spPr>
          <a:xfrm>
            <a:off x="1770077" y="1473821"/>
            <a:ext cx="8254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E61F4F"/>
                </a:solidFill>
              </a:rPr>
              <a:t>Sigara İçmemenin Faydaları</a:t>
            </a:r>
          </a:p>
        </p:txBody>
      </p:sp>
      <p:sp>
        <p:nvSpPr>
          <p:cNvPr id="15" name="Konuşma Balonu: Oval 14">
            <a:extLst>
              <a:ext uri="{FF2B5EF4-FFF2-40B4-BE49-F238E27FC236}">
                <a16:creationId xmlns:a16="http://schemas.microsoft.com/office/drawing/2014/main" id="{2DEDBBE2-3978-4EE2-AEA8-758D789F6B11}"/>
              </a:ext>
            </a:extLst>
          </p:cNvPr>
          <p:cNvSpPr/>
          <p:nvPr/>
        </p:nvSpPr>
        <p:spPr>
          <a:xfrm>
            <a:off x="4791852" y="3975420"/>
            <a:ext cx="2122923" cy="1175487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00FF"/>
              </a:solidFill>
            </a:endParaRPr>
          </a:p>
          <a:p>
            <a:pPr algn="ctr"/>
            <a:r>
              <a:rPr lang="tr-TR" dirty="0">
                <a:solidFill>
                  <a:srgbClr val="0000FF"/>
                </a:solidFill>
              </a:rPr>
              <a:t>Sevdiklerimizi  koruruz. </a:t>
            </a:r>
          </a:p>
        </p:txBody>
      </p:sp>
      <p:sp>
        <p:nvSpPr>
          <p:cNvPr id="17" name="Konuşma Balonu: Oval 16">
            <a:extLst>
              <a:ext uri="{FF2B5EF4-FFF2-40B4-BE49-F238E27FC236}">
                <a16:creationId xmlns:a16="http://schemas.microsoft.com/office/drawing/2014/main" id="{86BEF58F-7418-4205-9564-FA8444A16E03}"/>
              </a:ext>
            </a:extLst>
          </p:cNvPr>
          <p:cNvSpPr/>
          <p:nvPr/>
        </p:nvSpPr>
        <p:spPr>
          <a:xfrm>
            <a:off x="4825538" y="2428775"/>
            <a:ext cx="2055553" cy="99836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FF"/>
                </a:solidFill>
              </a:rPr>
              <a:t>Paramız</a:t>
            </a:r>
          </a:p>
          <a:p>
            <a:pPr algn="ctr"/>
            <a:r>
              <a:rPr lang="tr-TR" dirty="0">
                <a:solidFill>
                  <a:srgbClr val="0000FF"/>
                </a:solidFill>
              </a:rPr>
              <a:t>cebimizde kalır.</a:t>
            </a:r>
          </a:p>
        </p:txBody>
      </p:sp>
      <p:sp>
        <p:nvSpPr>
          <p:cNvPr id="19" name="Konuşma Balonu: Oval 18">
            <a:extLst>
              <a:ext uri="{FF2B5EF4-FFF2-40B4-BE49-F238E27FC236}">
                <a16:creationId xmlns:a16="http://schemas.microsoft.com/office/drawing/2014/main" id="{6544703F-EF7F-45CC-BD35-0366784BAD7F}"/>
              </a:ext>
            </a:extLst>
          </p:cNvPr>
          <p:cNvSpPr/>
          <p:nvPr/>
        </p:nvSpPr>
        <p:spPr>
          <a:xfrm>
            <a:off x="2294331" y="4050558"/>
            <a:ext cx="2278582" cy="1060234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FF"/>
                </a:solidFill>
              </a:rPr>
              <a:t>Uzun ve sağlıklı</a:t>
            </a:r>
          </a:p>
          <a:p>
            <a:pPr algn="ctr"/>
            <a:r>
              <a:rPr lang="tr-TR" dirty="0">
                <a:solidFill>
                  <a:srgbClr val="0000FF"/>
                </a:solidFill>
              </a:rPr>
              <a:t>bir hayat sürebiliriz.</a:t>
            </a:r>
          </a:p>
        </p:txBody>
      </p:sp>
      <p:sp>
        <p:nvSpPr>
          <p:cNvPr id="20" name="Konuşma Balonu: Oval 19">
            <a:extLst>
              <a:ext uri="{FF2B5EF4-FFF2-40B4-BE49-F238E27FC236}">
                <a16:creationId xmlns:a16="http://schemas.microsoft.com/office/drawing/2014/main" id="{706A8734-4E5A-418B-9B21-B0D269903A41}"/>
              </a:ext>
            </a:extLst>
          </p:cNvPr>
          <p:cNvSpPr/>
          <p:nvPr/>
        </p:nvSpPr>
        <p:spPr>
          <a:xfrm>
            <a:off x="2546568" y="2428775"/>
            <a:ext cx="1884218" cy="103180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FF"/>
                </a:solidFill>
              </a:rPr>
              <a:t>Sağlığımızı koruruz.</a:t>
            </a:r>
          </a:p>
        </p:txBody>
      </p:sp>
      <p:sp>
        <p:nvSpPr>
          <p:cNvPr id="21" name="Konuşma Balonu: Oval 20">
            <a:extLst>
              <a:ext uri="{FF2B5EF4-FFF2-40B4-BE49-F238E27FC236}">
                <a16:creationId xmlns:a16="http://schemas.microsoft.com/office/drawing/2014/main" id="{31D8EB8C-C21E-4D4E-980F-09F343649FE4}"/>
              </a:ext>
            </a:extLst>
          </p:cNvPr>
          <p:cNvSpPr/>
          <p:nvPr/>
        </p:nvSpPr>
        <p:spPr>
          <a:xfrm>
            <a:off x="7226628" y="2375052"/>
            <a:ext cx="1884218" cy="108552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FF"/>
                </a:solidFill>
              </a:rPr>
              <a:t>Doğayı koruruz.</a:t>
            </a:r>
          </a:p>
        </p:txBody>
      </p:sp>
      <p:sp>
        <p:nvSpPr>
          <p:cNvPr id="22" name="Konuşma Balonu: Oval 21">
            <a:extLst>
              <a:ext uri="{FF2B5EF4-FFF2-40B4-BE49-F238E27FC236}">
                <a16:creationId xmlns:a16="http://schemas.microsoft.com/office/drawing/2014/main" id="{463EEA71-1586-46FC-9E45-5914D85DFCA0}"/>
              </a:ext>
            </a:extLst>
          </p:cNvPr>
          <p:cNvSpPr/>
          <p:nvPr/>
        </p:nvSpPr>
        <p:spPr>
          <a:xfrm>
            <a:off x="7305138" y="3980782"/>
            <a:ext cx="1884218" cy="108552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FF"/>
                </a:solidFill>
              </a:rPr>
              <a:t>Cildimizi, dişlerimizi, güzelliğimizi koruruz. </a:t>
            </a:r>
          </a:p>
        </p:txBody>
      </p:sp>
    </p:spTree>
    <p:extLst>
      <p:ext uri="{BB962C8B-B14F-4D97-AF65-F5344CB8AC3E}">
        <p14:creationId xmlns:p14="http://schemas.microsoft.com/office/powerpoint/2010/main" val="33515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7796E59-403E-48FB-9BC5-65FA87593EAF}"/>
              </a:ext>
            </a:extLst>
          </p:cNvPr>
          <p:cNvSpPr txBox="1"/>
          <p:nvPr/>
        </p:nvSpPr>
        <p:spPr>
          <a:xfrm>
            <a:off x="7097086" y="3296873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Rectangle 45">
            <a:extLst>
              <a:ext uri="{FF2B5EF4-FFF2-40B4-BE49-F238E27FC236}">
                <a16:creationId xmlns:a16="http://schemas.microsoft.com/office/drawing/2014/main" id="{7286BA13-BEBF-4817-83AA-E70B9D556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138" y="2320648"/>
            <a:ext cx="3003550" cy="1106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3E9E1E1-EDAB-4A18-BE3F-3C506C5955BA}"/>
              </a:ext>
            </a:extLst>
          </p:cNvPr>
          <p:cNvSpPr txBox="1"/>
          <p:nvPr/>
        </p:nvSpPr>
        <p:spPr>
          <a:xfrm>
            <a:off x="1371242" y="1707763"/>
            <a:ext cx="923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Sigara içenleri bırakmaları için destekliyoruz.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838CFD4E-66EA-415F-AAED-DB96CDD56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77" y="2483307"/>
            <a:ext cx="3473448" cy="182764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6F65A102-EFE1-4DCD-8610-1A15D2DA90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29497" y="3032699"/>
            <a:ext cx="755146" cy="747039"/>
          </a:xfrm>
          <a:prstGeom prst="rect">
            <a:avLst/>
          </a:prstGeom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BBFE193B-44D8-4D61-8FEB-B911F20B51CE}"/>
              </a:ext>
            </a:extLst>
          </p:cNvPr>
          <p:cNvSpPr/>
          <p:nvPr/>
        </p:nvSpPr>
        <p:spPr>
          <a:xfrm>
            <a:off x="6433541" y="3002914"/>
            <a:ext cx="2566768" cy="7808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7 gün 24 saat arayabilirsin </a:t>
            </a:r>
          </a:p>
        </p:txBody>
      </p:sp>
    </p:spTree>
    <p:extLst>
      <p:ext uri="{BB962C8B-B14F-4D97-AF65-F5344CB8AC3E}">
        <p14:creationId xmlns:p14="http://schemas.microsoft.com/office/powerpoint/2010/main" val="18237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1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3036146"/>
            <a:ext cx="7825124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Bağımlılık, tütün bağımlılığı </a:t>
            </a:r>
          </a:p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Tütün ürünleri</a:t>
            </a:r>
          </a:p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Sigara içmenin zararları </a:t>
            </a:r>
          </a:p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Sigara içmemenin faydaları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607955" y="2110345"/>
            <a:ext cx="8963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SUNUM İÇERİĞİ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614440" y="1751324"/>
            <a:ext cx="55743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Bağımlılık Nedir?</a:t>
            </a:r>
          </a:p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Bağımlılık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kişinin bir şeye aşırı bağlanmasıdır.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760A897-D1E2-4896-AD8C-6E29730D6992}"/>
              </a:ext>
            </a:extLst>
          </p:cNvPr>
          <p:cNvSpPr txBox="1"/>
          <p:nvPr/>
        </p:nvSpPr>
        <p:spPr>
          <a:xfrm>
            <a:off x="1614440" y="3698105"/>
            <a:ext cx="5895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Tütün bağımlılığı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ise, kullanmanın zararlı olduğu bilinse bile tütün ürünlerini kullanmayı</a:t>
            </a:r>
          </a:p>
          <a:p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bırakamamaktır.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C570A60-5DA4-415F-8469-4A2CBB52C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596" y="1822639"/>
            <a:ext cx="3193429" cy="28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47EB335E-3171-4ED1-9F80-3EBF878EC192}"/>
              </a:ext>
            </a:extLst>
          </p:cNvPr>
          <p:cNvSpPr txBox="1"/>
          <p:nvPr/>
        </p:nvSpPr>
        <p:spPr>
          <a:xfrm>
            <a:off x="3463270" y="1738419"/>
            <a:ext cx="4869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Tütün Ürünleri Nelerdir?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A62735C-1842-4F29-9A15-706635533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40" y="2571515"/>
            <a:ext cx="7486640" cy="1269807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2D2D547-816C-43DF-A598-F8C884125188}"/>
              </a:ext>
            </a:extLst>
          </p:cNvPr>
          <p:cNvSpPr txBox="1"/>
          <p:nvPr/>
        </p:nvSpPr>
        <p:spPr>
          <a:xfrm>
            <a:off x="2961606" y="3945593"/>
            <a:ext cx="16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Sigara 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2E434521-DF30-4F23-A4CD-48A4B62F6DBA}"/>
              </a:ext>
            </a:extLst>
          </p:cNvPr>
          <p:cNvSpPr txBox="1"/>
          <p:nvPr/>
        </p:nvSpPr>
        <p:spPr>
          <a:xfrm>
            <a:off x="4639403" y="3945593"/>
            <a:ext cx="16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Nargile 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5475036-A94D-4728-ACCF-0D98756B26DC}"/>
              </a:ext>
            </a:extLst>
          </p:cNvPr>
          <p:cNvSpPr txBox="1"/>
          <p:nvPr/>
        </p:nvSpPr>
        <p:spPr>
          <a:xfrm>
            <a:off x="6096000" y="3919132"/>
            <a:ext cx="16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Puro 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B6125B1-206E-48C8-949D-B617C145FEC3}"/>
              </a:ext>
            </a:extLst>
          </p:cNvPr>
          <p:cNvSpPr txBox="1"/>
          <p:nvPr/>
        </p:nvSpPr>
        <p:spPr>
          <a:xfrm>
            <a:off x="7462298" y="3919132"/>
            <a:ext cx="212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Elektronik Sigara 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7F8651F-DF49-4BD5-AE01-48B3A0B3E0F0}"/>
              </a:ext>
            </a:extLst>
          </p:cNvPr>
          <p:cNvSpPr txBox="1"/>
          <p:nvPr/>
        </p:nvSpPr>
        <p:spPr>
          <a:xfrm>
            <a:off x="3092117" y="4821585"/>
            <a:ext cx="615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Bu ürünlerin hepsi tütün ürünüdür ve sağlık için zararlıdır! </a:t>
            </a:r>
          </a:p>
        </p:txBody>
      </p:sp>
    </p:spTree>
    <p:extLst>
      <p:ext uri="{BB962C8B-B14F-4D97-AF65-F5344CB8AC3E}">
        <p14:creationId xmlns:p14="http://schemas.microsoft.com/office/powerpoint/2010/main" val="5779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5"/>
            <a:ext cx="12192000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8D792B4-48FE-4D16-AAAB-ADC1CE324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977" y="2340564"/>
            <a:ext cx="2656644" cy="2509777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7796E59-403E-48FB-9BC5-65FA87593EAF}"/>
              </a:ext>
            </a:extLst>
          </p:cNvPr>
          <p:cNvSpPr txBox="1"/>
          <p:nvPr/>
        </p:nvSpPr>
        <p:spPr>
          <a:xfrm>
            <a:off x="7097086" y="3296873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grpSp>
        <p:nvGrpSpPr>
          <p:cNvPr id="20" name="Grup 19">
            <a:extLst>
              <a:ext uri="{FF2B5EF4-FFF2-40B4-BE49-F238E27FC236}">
                <a16:creationId xmlns:a16="http://schemas.microsoft.com/office/drawing/2014/main" id="{00071CB3-3F68-4FD0-9015-CE4E6BB679C5}"/>
              </a:ext>
            </a:extLst>
          </p:cNvPr>
          <p:cNvGrpSpPr/>
          <p:nvPr/>
        </p:nvGrpSpPr>
        <p:grpSpPr>
          <a:xfrm>
            <a:off x="859206" y="1533350"/>
            <a:ext cx="3936530" cy="3218734"/>
            <a:chOff x="4718473" y="1459100"/>
            <a:chExt cx="1319066" cy="3528138"/>
          </a:xfrm>
        </p:grpSpPr>
        <p:sp>
          <p:nvSpPr>
            <p:cNvPr id="21" name="Metin kutusu 20">
              <a:extLst>
                <a:ext uri="{FF2B5EF4-FFF2-40B4-BE49-F238E27FC236}">
                  <a16:creationId xmlns:a16="http://schemas.microsoft.com/office/drawing/2014/main" id="{608E235D-129D-463D-BA14-3D20BEBFD257}"/>
                </a:ext>
              </a:extLst>
            </p:cNvPr>
            <p:cNvSpPr txBox="1"/>
            <p:nvPr/>
          </p:nvSpPr>
          <p:spPr>
            <a:xfrm>
              <a:off x="4740107" y="1459100"/>
              <a:ext cx="958365" cy="2260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/>
                <a:t>Sigaranın içinde</a:t>
              </a:r>
            </a:p>
            <a:p>
              <a:r>
                <a:rPr lang="tr-TR" sz="9600" b="1" dirty="0">
                  <a:solidFill>
                    <a:srgbClr val="E61F4F"/>
                  </a:solidFill>
                </a:rPr>
                <a:t>7000</a:t>
              </a:r>
            </a:p>
          </p:txBody>
        </p: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FD8E07F4-9637-469C-A362-768134FC7AB3}"/>
                </a:ext>
              </a:extLst>
            </p:cNvPr>
            <p:cNvSpPr txBox="1"/>
            <p:nvPr/>
          </p:nvSpPr>
          <p:spPr>
            <a:xfrm>
              <a:off x="4718473" y="2322078"/>
              <a:ext cx="1319066" cy="266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sz="4400" b="1" dirty="0">
                <a:solidFill>
                  <a:srgbClr val="E61F4F"/>
                </a:solidFill>
              </a:endParaRPr>
            </a:p>
            <a:p>
              <a:endParaRPr lang="tr-TR" sz="4400" b="1" dirty="0"/>
            </a:p>
            <a:p>
              <a:r>
                <a:rPr lang="tr-TR" sz="3200" b="1" dirty="0"/>
                <a:t>farklı zehir olduğunu</a:t>
              </a:r>
            </a:p>
            <a:p>
              <a:r>
                <a:rPr lang="tr-TR" sz="3200" b="1" dirty="0"/>
                <a:t>biliyor musunuz?</a:t>
              </a:r>
            </a:p>
          </p:txBody>
        </p:sp>
      </p:grp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B2F243D1-1350-4ADA-8E63-10E254060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942499"/>
              </p:ext>
            </p:extLst>
          </p:nvPr>
        </p:nvGraphicFramePr>
        <p:xfrm>
          <a:off x="6706460" y="1189681"/>
          <a:ext cx="4226320" cy="411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C3C4D04C-605D-43C0-AF32-35B3C60B551D}"/>
              </a:ext>
            </a:extLst>
          </p:cNvPr>
          <p:cNvSpPr txBox="1"/>
          <p:nvPr/>
        </p:nvSpPr>
        <p:spPr>
          <a:xfrm>
            <a:off x="6831065" y="1653184"/>
            <a:ext cx="40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Sigaranın doğaya zararları da büyüktür. 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07E9C0-0C6D-C64D-87F4-6595BE3FD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7796E59-403E-48FB-9BC5-65FA87593EAF}"/>
              </a:ext>
            </a:extLst>
          </p:cNvPr>
          <p:cNvSpPr txBox="1"/>
          <p:nvPr/>
        </p:nvSpPr>
        <p:spPr>
          <a:xfrm>
            <a:off x="7097086" y="3296873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3B394A8-6FAE-476F-9E6E-0996CD816106}"/>
              </a:ext>
            </a:extLst>
          </p:cNvPr>
          <p:cNvSpPr/>
          <p:nvPr/>
        </p:nvSpPr>
        <p:spPr>
          <a:xfrm>
            <a:off x="594986" y="1911878"/>
            <a:ext cx="2702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Sigaranın Sağlığımıza Zararları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FB12DDFF-F1FD-44C9-B274-91606CCE5949}"/>
              </a:ext>
            </a:extLst>
          </p:cNvPr>
          <p:cNvSpPr/>
          <p:nvPr/>
        </p:nvSpPr>
        <p:spPr>
          <a:xfrm>
            <a:off x="4208448" y="1734907"/>
            <a:ext cx="775981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Sigara vücutta tüm organlara ve sistemlere zarar verir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Ağızda kötü kokuya sebep olur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Dişleri sarartır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Koku ve tat alma duyularını zayıflatır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Kan basıncı artırır, kalp atışı hızlandırır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Kalp krizine neden olur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Beyindeki kan akışını yavaşlatır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Diş eti hastalıkları, diş kayıplarına sebep olur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El ve ayak parmaklarına kan akışını zayıflatır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Akciğer kanserine yol açar</a:t>
            </a:r>
          </a:p>
        </p:txBody>
      </p:sp>
    </p:spTree>
    <p:extLst>
      <p:ext uri="{BB962C8B-B14F-4D97-AF65-F5344CB8AC3E}">
        <p14:creationId xmlns:p14="http://schemas.microsoft.com/office/powerpoint/2010/main" val="29520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7796E59-403E-48FB-9BC5-65FA87593EAF}"/>
              </a:ext>
            </a:extLst>
          </p:cNvPr>
          <p:cNvSpPr txBox="1"/>
          <p:nvPr/>
        </p:nvSpPr>
        <p:spPr>
          <a:xfrm>
            <a:off x="7097086" y="3296873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Rectangle 45">
            <a:extLst>
              <a:ext uri="{FF2B5EF4-FFF2-40B4-BE49-F238E27FC236}">
                <a16:creationId xmlns:a16="http://schemas.microsoft.com/office/drawing/2014/main" id="{7286BA13-BEBF-4817-83AA-E70B9D556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138" y="2320648"/>
            <a:ext cx="3003550" cy="1106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3B394A8-6FAE-476F-9E6E-0996CD816106}"/>
              </a:ext>
            </a:extLst>
          </p:cNvPr>
          <p:cNvSpPr/>
          <p:nvPr/>
        </p:nvSpPr>
        <p:spPr>
          <a:xfrm>
            <a:off x="3589433" y="1588163"/>
            <a:ext cx="4526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Uzun Süre İçenlerde?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46774F5-8942-4109-8FF5-263EC746F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26" y="2111383"/>
            <a:ext cx="9071774" cy="32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7796E59-403E-48FB-9BC5-65FA87593EAF}"/>
              </a:ext>
            </a:extLst>
          </p:cNvPr>
          <p:cNvSpPr txBox="1"/>
          <p:nvPr/>
        </p:nvSpPr>
        <p:spPr>
          <a:xfrm>
            <a:off x="7097086" y="3296873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Rectangle 45">
            <a:extLst>
              <a:ext uri="{FF2B5EF4-FFF2-40B4-BE49-F238E27FC236}">
                <a16:creationId xmlns:a16="http://schemas.microsoft.com/office/drawing/2014/main" id="{7286BA13-BEBF-4817-83AA-E70B9D556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138" y="2320648"/>
            <a:ext cx="3003550" cy="1106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3B394A8-6FAE-476F-9E6E-0996CD816106}"/>
              </a:ext>
            </a:extLst>
          </p:cNvPr>
          <p:cNvSpPr/>
          <p:nvPr/>
        </p:nvSpPr>
        <p:spPr>
          <a:xfrm>
            <a:off x="3832624" y="1583312"/>
            <a:ext cx="4526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Uzun Süre İçenler?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6B3FAD9-93C5-4041-B56F-994808D81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59" y="2207435"/>
            <a:ext cx="8316681" cy="306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9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329A3F0-3F25-C348-91BE-DCFB250F6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7796E59-403E-48FB-9BC5-65FA87593EAF}"/>
              </a:ext>
            </a:extLst>
          </p:cNvPr>
          <p:cNvSpPr txBox="1"/>
          <p:nvPr/>
        </p:nvSpPr>
        <p:spPr>
          <a:xfrm>
            <a:off x="7097086" y="3296873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3E9E1E1-EDAB-4A18-BE3F-3C506C5955BA}"/>
              </a:ext>
            </a:extLst>
          </p:cNvPr>
          <p:cNvSpPr txBox="1"/>
          <p:nvPr/>
        </p:nvSpPr>
        <p:spPr>
          <a:xfrm>
            <a:off x="385017" y="1727213"/>
            <a:ext cx="3185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Ben İçmiyorum ki!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B84062C2-780A-40B5-9CEF-25C755359EBE}"/>
              </a:ext>
            </a:extLst>
          </p:cNvPr>
          <p:cNvSpPr/>
          <p:nvPr/>
        </p:nvSpPr>
        <p:spPr>
          <a:xfrm>
            <a:off x="7146309" y="1935870"/>
            <a:ext cx="4506811" cy="3460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/>
              <a:t>Sigara içen kişi, içine çektiği dumanı üflediğinde zehirli maddeler etrafa yayılır.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/>
              <a:t>Sigara içmeyen kişi, başkalarının sigara dumanını soluyorsa pasif </a:t>
            </a:r>
            <a:r>
              <a:rPr lang="tr-TR" sz="2000" dirty="0" err="1"/>
              <a:t>etkilenim</a:t>
            </a:r>
            <a:r>
              <a:rPr lang="tr-TR" sz="2000" dirty="0"/>
              <a:t> altında kalıyor demektir.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/>
              <a:t>Pasif içici olan kişilerin, sigara içenler gibi hastalıklara yakalanma riski artar.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/>
              <a:t>Bu nedenle sigara içmemek kadar, içilen yerden uzak durmak da çok önemlidir.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16D5C048-29A3-4081-9618-E7E9D614D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53" y="1703133"/>
            <a:ext cx="1277361" cy="1277361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1B120057-5BF0-4C93-B751-3B208F31B335}"/>
              </a:ext>
            </a:extLst>
          </p:cNvPr>
          <p:cNvSpPr txBox="1"/>
          <p:nvPr/>
        </p:nvSpPr>
        <p:spPr>
          <a:xfrm>
            <a:off x="4071035" y="3296873"/>
            <a:ext cx="2536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Yanında sigara içilmesine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izin verme!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Sigara içilen ortamda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durma!</a:t>
            </a:r>
          </a:p>
        </p:txBody>
      </p:sp>
    </p:spTree>
    <p:extLst>
      <p:ext uri="{BB962C8B-B14F-4D97-AF65-F5344CB8AC3E}">
        <p14:creationId xmlns:p14="http://schemas.microsoft.com/office/powerpoint/2010/main" val="28739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312</Words>
  <Application>Microsoft Macintosh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Zinnur Vapur</cp:lastModifiedBy>
  <cp:revision>59</cp:revision>
  <dcterms:created xsi:type="dcterms:W3CDTF">2020-11-02T08:42:42Z</dcterms:created>
  <dcterms:modified xsi:type="dcterms:W3CDTF">2021-09-09T09:05:44Z</dcterms:modified>
</cp:coreProperties>
</file>